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862" r:id="rId2"/>
    <p:sldId id="863" r:id="rId3"/>
    <p:sldId id="864" r:id="rId4"/>
    <p:sldId id="865" r:id="rId5"/>
    <p:sldId id="866" r:id="rId6"/>
    <p:sldId id="890" r:id="rId7"/>
    <p:sldId id="257" r:id="rId8"/>
    <p:sldId id="891" r:id="rId9"/>
    <p:sldId id="258" r:id="rId10"/>
    <p:sldId id="89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CFF"/>
    <a:srgbClr val="F6EA19"/>
    <a:srgbClr val="00FDFF"/>
    <a:srgbClr val="FF40FF"/>
    <a:srgbClr val="006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92"/>
    <p:restoredTop sz="94666"/>
  </p:normalViewPr>
  <p:slideViewPr>
    <p:cSldViewPr snapToGrid="0" snapToObjects="1">
      <p:cViewPr varScale="1">
        <p:scale>
          <a:sx n="95" d="100"/>
          <a:sy n="95" d="100"/>
        </p:scale>
        <p:origin x="192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8B96B-3FBC-9149-9B82-0D3EC728D8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8DB50F-87DD-014E-B2DF-96CE70F33A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FD1B8-30FB-5D40-821B-07F6DAB29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7E65-ABD1-D64E-9555-9DE5A0F64181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6B39B-CE27-024B-A2FE-51C3B3158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A198F-3422-754B-AA61-70180AA19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A4BB2-FACE-9944-AB61-70350180A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4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2D99D-9A85-7D4E-8236-111798A3C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4EF278-5AF8-6142-B415-3E49BBADFD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1F7B2-2D0E-D140-8511-7496F86A4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7E65-ABD1-D64E-9555-9DE5A0F64181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F9A5B-7961-614F-BA9B-3A6BC4485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27285-4B7D-BD4C-A0D8-FF5386F9B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A4BB2-FACE-9944-AB61-70350180A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81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8F792-9E9B-A947-ABD2-A3FA90EA59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232F92-1BA1-B548-A858-DC2E62B966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5E79A-256A-2544-AF9E-A51B09D13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7E65-ABD1-D64E-9555-9DE5A0F64181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2A4BD-8DBA-4744-9964-FFA8B8BD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971A3-C5A3-D44B-B0F4-7CDDFDD07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A4BB2-FACE-9944-AB61-70350180A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78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876D0-F0ED-AC40-BBEE-888207925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D6AA1-2E53-6741-9400-541C8521E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B8303-D864-7E45-9B4B-019442599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7E65-ABD1-D64E-9555-9DE5A0F64181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5E8CD-E69C-7649-BF45-1F2312766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7CE7C-A397-2748-A866-315832E78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A4BB2-FACE-9944-AB61-70350180A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49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E990D-25D7-7A46-BD51-6556B6575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1E828-E7DE-7845-92FE-2C9846DCC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18B44-FEEF-C444-8297-9D523229F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7E65-ABD1-D64E-9555-9DE5A0F64181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FB6D7-6FF6-7B43-A82C-FDA62406A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2266F-F0D3-2041-B64F-DABFDA120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A4BB2-FACE-9944-AB61-70350180A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367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75060-2044-344C-BCB2-5605C8D8F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9A54A-4059-1043-BA0E-B9D9B63CA2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9ACE92-2405-E840-8094-48D9D35090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F4F26B-A9B8-1243-B579-8392D57E1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7E65-ABD1-D64E-9555-9DE5A0F64181}" type="datetimeFigureOut">
              <a:rPr lang="en-US" smtClean="0"/>
              <a:t>5/20/20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DADABE-7FA9-E041-9BB0-7ACE19208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315123-D236-344E-A1F9-1E8FD968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A4BB2-FACE-9944-AB61-70350180A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460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26651-D514-9A4E-BBCD-8C567848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9D950-7DE1-B24E-99A9-2AD3AF4F1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27BB9-E605-824B-ABDF-72C5A4D198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DD7645-1C5E-9047-AC40-0E65117B37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35695B-D8EB-9C4D-BADD-B1611EB491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A81B7A-0688-C043-8D77-53D469001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7E65-ABD1-D64E-9555-9DE5A0F64181}" type="datetimeFigureOut">
              <a:rPr lang="en-US" smtClean="0"/>
              <a:t>5/20/20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B17579-A197-A040-986E-FEE0676D4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15F20A-7FD4-084E-BB03-B24F14311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A4BB2-FACE-9944-AB61-70350180A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60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EA4BB-2EDD-834C-A1C7-A98A36D7A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C4F750-123F-A541-BD03-6ED4532AB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7E65-ABD1-D64E-9555-9DE5A0F64181}" type="datetimeFigureOut">
              <a:rPr lang="en-US" smtClean="0"/>
              <a:t>5/20/20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8A3AA1-F424-D742-8AFF-C1FA711E8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1BB727-FF09-9E4E-AFB7-B4738DCC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A4BB2-FACE-9944-AB61-70350180A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78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DBC0FF-3856-2F44-8945-5B66BAAFF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7E65-ABD1-D64E-9555-9DE5A0F64181}" type="datetimeFigureOut">
              <a:rPr lang="en-US" smtClean="0"/>
              <a:t>5/20/20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95B1CF-6A0F-0246-8894-C93684018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7F5970-78EA-F543-8A2C-EEC56B24C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A4BB2-FACE-9944-AB61-70350180A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54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7FE60-3D5D-B941-BD5C-E378C80D9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5139F-D220-9C40-B9A5-90549C29D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1829E6-29C6-FD42-83B7-81DF0903D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6E5DFF-43EB-A84D-9601-8F7721039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7E65-ABD1-D64E-9555-9DE5A0F64181}" type="datetimeFigureOut">
              <a:rPr lang="en-US" smtClean="0"/>
              <a:t>5/20/20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C60EAC-BA93-6443-9718-117C67CD0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AB52A-C55B-4947-AC77-923C7A577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A4BB2-FACE-9944-AB61-70350180A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75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89A06-68D1-1142-9B56-A6A7C08CE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2C1FA5-6B04-F84B-8ED8-4C56D6F34C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72290-C911-6D49-8DBE-8B785946E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EB5C3-5B21-2948-BC8C-F72E36A0C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7E65-ABD1-D64E-9555-9DE5A0F64181}" type="datetimeFigureOut">
              <a:rPr lang="en-US" smtClean="0"/>
              <a:t>5/20/20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2EF27-5B8D-CA46-981D-07AA362C1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7A2FEB-5DF9-424A-A5D4-DC7B48C36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A4BB2-FACE-9944-AB61-70350180A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24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3A12BF-7B9C-E74C-920E-DCD60ED31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939B1-8CD4-4947-B6D7-313265DFE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03790-3CE9-7E43-A93F-82A3AB43C3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57E65-ABD1-D64E-9555-9DE5A0F64181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5A36F-16D9-9346-807C-905C5FA7FE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DE33E-396E-6B4E-AE2A-DBE2308F63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A4BB2-FACE-9944-AB61-70350180A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1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298" name="Picture 2">
            <a:extLst>
              <a:ext uri="{FF2B5EF4-FFF2-40B4-BE49-F238E27FC236}">
                <a16:creationId xmlns:a16="http://schemas.microsoft.com/office/drawing/2014/main" id="{B7B4A2A2-FEB6-CB4A-9B3A-EECB3ABE45D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49" y="804865"/>
            <a:ext cx="4064001" cy="5553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7299" name="Rectangle 3">
            <a:extLst>
              <a:ext uri="{FF2B5EF4-FFF2-40B4-BE49-F238E27FC236}">
                <a16:creationId xmlns:a16="http://schemas.microsoft.com/office/drawing/2014/main" id="{F7C12D36-49DF-D346-B24A-2FD9ED292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3597" y="222653"/>
            <a:ext cx="7199855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dirty="0">
                <a:solidFill>
                  <a:srgbClr val="FF0000"/>
                </a:solidFill>
              </a:rPr>
              <a:t>Introduction to Beer</a:t>
            </a:r>
            <a:r>
              <a:rPr lang="ja-JP" altLang="en-US" sz="3200">
                <a:solidFill>
                  <a:srgbClr val="FF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FF0000"/>
                </a:solidFill>
              </a:rPr>
              <a:t>s Law Experiment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  <p:sp>
        <p:nvSpPr>
          <p:cNvPr id="567300" name="Rectangle 4">
            <a:extLst>
              <a:ext uri="{FF2B5EF4-FFF2-40B4-BE49-F238E27FC236}">
                <a16:creationId xmlns:a16="http://schemas.microsoft.com/office/drawing/2014/main" id="{900D0A38-839B-E043-AE1B-10CF1AAF7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6358733"/>
            <a:ext cx="84074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Original site:  http://</a:t>
            </a:r>
            <a:r>
              <a:rPr lang="en-US" sz="1600" dirty="0" err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www.chem.unc.edu</a:t>
            </a:r>
            <a:r>
              <a:rPr lang="en-US" sz="1600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/undergrads/2001fall/chem11l_austell/c11l_lec2.pdf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BC6C72-45E0-3642-809C-E173A8D55C0C}"/>
              </a:ext>
            </a:extLst>
          </p:cNvPr>
          <p:cNvSpPr txBox="1"/>
          <p:nvPr/>
        </p:nvSpPr>
        <p:spPr>
          <a:xfrm>
            <a:off x="8216900" y="2143125"/>
            <a:ext cx="260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 and other applications</a:t>
            </a:r>
          </a:p>
        </p:txBody>
      </p:sp>
    </p:spTree>
    <p:extLst>
      <p:ext uri="{BB962C8B-B14F-4D97-AF65-F5344CB8AC3E}">
        <p14:creationId xmlns:p14="http://schemas.microsoft.com/office/powerpoint/2010/main" val="4787195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3420F-2A54-FC43-B57C-8AF5A55F6668}"/>
              </a:ext>
            </a:extLst>
          </p:cNvPr>
          <p:cNvSpPr txBox="1"/>
          <p:nvPr/>
        </p:nvSpPr>
        <p:spPr>
          <a:xfrm>
            <a:off x="8485614" y="1479176"/>
            <a:ext cx="35903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To find the absorbance, use </a:t>
            </a:r>
            <a:r>
              <a:rPr lang="en-US" sz="2800" i="1" dirty="0">
                <a:solidFill>
                  <a:srgbClr val="003CFF"/>
                </a:solidFill>
              </a:rPr>
              <a:t>A = </a:t>
            </a:r>
            <a:r>
              <a:rPr lang="en-US" sz="2800" dirty="0" err="1">
                <a:solidFill>
                  <a:srgbClr val="003CFF"/>
                </a:solidFill>
              </a:rPr>
              <a:t>ε</a:t>
            </a:r>
            <a:r>
              <a:rPr lang="en-US" sz="2800" i="1" dirty="0" err="1">
                <a:solidFill>
                  <a:srgbClr val="003CFF"/>
                </a:solidFill>
              </a:rPr>
              <a:t>bc</a:t>
            </a:r>
            <a:r>
              <a:rPr lang="en-US" sz="2800" i="1" dirty="0">
                <a:solidFill>
                  <a:srgbClr val="003CFF"/>
                </a:solidFill>
              </a:rPr>
              <a:t> </a:t>
            </a:r>
            <a:r>
              <a:rPr lang="en-US" sz="2800" i="1" dirty="0"/>
              <a:t>, where the path length, b = 1cm, and at a wavelength of 635 nm, </a:t>
            </a:r>
            <a:r>
              <a:rPr lang="en-US" sz="2800" dirty="0" err="1"/>
              <a:t>ε</a:t>
            </a:r>
            <a:r>
              <a:rPr lang="en-US" sz="2800" dirty="0"/>
              <a:t> = 1.38E5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657069-D398-2145-AD00-4431B5D01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545" y="-20320"/>
            <a:ext cx="705506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52C5FC-B3A8-0647-BFAD-EF2EC7D0EB57}"/>
              </a:ext>
            </a:extLst>
          </p:cNvPr>
          <p:cNvSpPr txBox="1"/>
          <p:nvPr/>
        </p:nvSpPr>
        <p:spPr>
          <a:xfrm>
            <a:off x="8936350" y="4294093"/>
            <a:ext cx="26888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c = A/</a:t>
            </a:r>
            <a:r>
              <a:rPr lang="en-US" sz="2800" dirty="0" err="1"/>
              <a:t>ε</a:t>
            </a:r>
            <a:r>
              <a:rPr lang="en-US" sz="2800" i="1" dirty="0" err="1"/>
              <a:t>b</a:t>
            </a:r>
            <a:r>
              <a:rPr lang="en-US" sz="2800" i="1" dirty="0"/>
              <a:t> </a:t>
            </a:r>
          </a:p>
          <a:p>
            <a:r>
              <a:rPr lang="en-US" sz="2800" i="1" dirty="0"/>
              <a:t>   = 0.645/</a:t>
            </a:r>
            <a:r>
              <a:rPr lang="en-US" sz="2800" dirty="0"/>
              <a:t>1.38E5</a:t>
            </a:r>
          </a:p>
          <a:p>
            <a:r>
              <a:rPr lang="en-US" sz="2800" dirty="0"/>
              <a:t>   = </a:t>
            </a:r>
            <a:r>
              <a:rPr lang="en-US" sz="2800" b="1" dirty="0">
                <a:solidFill>
                  <a:srgbClr val="C00000"/>
                </a:solidFill>
              </a:rPr>
              <a:t>4.67E-6 M</a:t>
            </a:r>
          </a:p>
        </p:txBody>
      </p:sp>
    </p:spTree>
    <p:extLst>
      <p:ext uri="{BB962C8B-B14F-4D97-AF65-F5344CB8AC3E}">
        <p14:creationId xmlns:p14="http://schemas.microsoft.com/office/powerpoint/2010/main" val="2588092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322" name="Picture 2">
            <a:extLst>
              <a:ext uri="{FF2B5EF4-FFF2-40B4-BE49-F238E27FC236}">
                <a16:creationId xmlns:a16="http://schemas.microsoft.com/office/drawing/2014/main" id="{EA0356F1-41FA-AE4D-83CE-BB114404B14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711" y="289527"/>
            <a:ext cx="5764331" cy="638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8323" name="Rectangle 3">
            <a:extLst>
              <a:ext uri="{FF2B5EF4-FFF2-40B4-BE49-F238E27FC236}">
                <a16:creationId xmlns:a16="http://schemas.microsoft.com/office/drawing/2014/main" id="{805E57FB-12E8-1B41-A67A-B91C6294F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1965" y="665853"/>
            <a:ext cx="4297650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B050"/>
                </a:solidFill>
                <a:latin typeface="Times" charset="0"/>
                <a:ea typeface="ＭＳ Ｐゴシック" charset="0"/>
              </a:rPr>
              <a:t>A Little College Humor</a:t>
            </a:r>
          </a:p>
        </p:txBody>
      </p:sp>
    </p:spTree>
    <p:extLst>
      <p:ext uri="{BB962C8B-B14F-4D97-AF65-F5344CB8AC3E}">
        <p14:creationId xmlns:p14="http://schemas.microsoft.com/office/powerpoint/2010/main" val="3748674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568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346" name="Picture 2">
            <a:extLst>
              <a:ext uri="{FF2B5EF4-FFF2-40B4-BE49-F238E27FC236}">
                <a16:creationId xmlns:a16="http://schemas.microsoft.com/office/drawing/2014/main" id="{AF20647A-787C-9A42-8A05-8A398F082F9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887414"/>
            <a:ext cx="5340350" cy="604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9347" name="Rectangle 3">
            <a:extLst>
              <a:ext uri="{FF2B5EF4-FFF2-40B4-BE49-F238E27FC236}">
                <a16:creationId xmlns:a16="http://schemas.microsoft.com/office/drawing/2014/main" id="{7BC4AF09-E314-F24D-A68A-EEF50F3A9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1"/>
            <a:ext cx="5284844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Answers to 2003 AP Exam Free-Response Question 5d</a:t>
            </a:r>
          </a:p>
        </p:txBody>
      </p:sp>
      <p:pic>
        <p:nvPicPr>
          <p:cNvPr id="102404" name="Picture 1">
            <a:extLst>
              <a:ext uri="{FF2B5EF4-FFF2-40B4-BE49-F238E27FC236}">
                <a16:creationId xmlns:a16="http://schemas.microsoft.com/office/drawing/2014/main" id="{99DBF038-7031-294B-BF86-14B6437047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457200"/>
            <a:ext cx="90011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71EC75-1F8A-8248-9789-434D2C72C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8773" y="914187"/>
            <a:ext cx="3479442" cy="17278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F926F0-8D79-A042-905D-4DDC412BABC2}"/>
              </a:ext>
            </a:extLst>
          </p:cNvPr>
          <p:cNvSpPr txBox="1"/>
          <p:nvPr/>
        </p:nvSpPr>
        <p:spPr>
          <a:xfrm>
            <a:off x="182880" y="3310642"/>
            <a:ext cx="33108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This Beer’s Law expression and the identification of its variables are now included on the CB </a:t>
            </a:r>
            <a:r>
              <a:rPr lang="en-US" b="1" cap="small" dirty="0">
                <a:solidFill>
                  <a:srgbClr val="C00000"/>
                </a:solidFill>
              </a:rPr>
              <a:t>equations and constants </a:t>
            </a:r>
            <a:r>
              <a:rPr lang="en-US" b="1" dirty="0">
                <a:solidFill>
                  <a:srgbClr val="C00000"/>
                </a:solidFill>
              </a:rPr>
              <a:t>page, which students are allowed to use while taking the AP Chemistry Exam.</a:t>
            </a:r>
          </a:p>
        </p:txBody>
      </p:sp>
    </p:spTree>
    <p:extLst>
      <p:ext uri="{BB962C8B-B14F-4D97-AF65-F5344CB8AC3E}">
        <p14:creationId xmlns:p14="http://schemas.microsoft.com/office/powerpoint/2010/main" val="2931833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69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370" name="Picture 2">
            <a:extLst>
              <a:ext uri="{FF2B5EF4-FFF2-40B4-BE49-F238E27FC236}">
                <a16:creationId xmlns:a16="http://schemas.microsoft.com/office/drawing/2014/main" id="{6C7B6914-14E0-C44F-8D83-92E3A579F2B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2" y="601926"/>
            <a:ext cx="5862291" cy="6256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70371" name="Rectangle 3">
            <a:extLst>
              <a:ext uri="{FF2B5EF4-FFF2-40B4-BE49-F238E27FC236}">
                <a16:creationId xmlns:a16="http://schemas.microsoft.com/office/drawing/2014/main" id="{BDCC0804-5CA4-5643-AAE6-4F2696354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7364" y="42951"/>
            <a:ext cx="6656387" cy="5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dirty="0">
                <a:solidFill>
                  <a:srgbClr val="000000"/>
                </a:solidFill>
              </a:rPr>
              <a:t>Practical Applications of Beer</a:t>
            </a:r>
            <a:r>
              <a:rPr lang="ja-JP" altLang="en-US" sz="3200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000000"/>
                </a:solidFill>
              </a:rPr>
              <a:t>s Law</a:t>
            </a:r>
            <a:endParaRPr lang="en-US" altLang="en-US" sz="3200" dirty="0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014739-7763-9E4C-91BE-F1DEBACE8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800" y="1081032"/>
            <a:ext cx="2758648" cy="156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Beer’s Law: </a:t>
            </a:r>
            <a:r>
              <a:rPr lang="en-US" altLang="en-US" sz="32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Don</a:t>
            </a:r>
            <a:r>
              <a:rPr lang="ja-JP" altLang="en-US" sz="3200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’</a:t>
            </a:r>
            <a:r>
              <a:rPr lang="en-US" altLang="ja-JP" sz="32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 drink and drive!!!</a:t>
            </a:r>
            <a:endParaRPr lang="en-US" altLang="en-US" sz="3200" i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5015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570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5" name="Rectangle 3">
            <a:extLst>
              <a:ext uri="{FF2B5EF4-FFF2-40B4-BE49-F238E27FC236}">
                <a16:creationId xmlns:a16="http://schemas.microsoft.com/office/drawing/2014/main" id="{58DFF549-D3DB-064F-B690-55EF12C02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9519" y="0"/>
            <a:ext cx="5649174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How a Spectrophotometer Works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B97572-C91D-8248-8637-4322BC715C7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1" y="1198877"/>
            <a:ext cx="5064128" cy="1677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E64545-5CFD-8147-B081-F29DFF184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71" y="525059"/>
            <a:ext cx="6769100" cy="398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1AD0B8-C9F6-074B-AFAD-B2EE03D58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22" y="4751231"/>
            <a:ext cx="6875162" cy="1879541"/>
          </a:xfrm>
          <a:prstGeom prst="rect">
            <a:avLst/>
          </a:prstGeom>
        </p:spPr>
      </p:pic>
      <p:pic>
        <p:nvPicPr>
          <p:cNvPr id="7" name="Picture 6" descr="Description: FG24_024.JPG                                                   000002D2Final BLBArt                   B3A23C1C:">
            <a:extLst>
              <a:ext uri="{FF2B5EF4-FFF2-40B4-BE49-F238E27FC236}">
                <a16:creationId xmlns:a16="http://schemas.microsoft.com/office/drawing/2014/main" id="{81B1BE9C-F104-0A44-8BD5-18AD5732BF8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358" y="3155137"/>
            <a:ext cx="4461141" cy="31921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A6AF1B-5C57-F54B-B28E-41EDBD264CC0}"/>
              </a:ext>
            </a:extLst>
          </p:cNvPr>
          <p:cNvSpPr/>
          <p:nvPr/>
        </p:nvSpPr>
        <p:spPr>
          <a:xfrm>
            <a:off x="8988693" y="6368204"/>
            <a:ext cx="2157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Artist’s Color Wheel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0308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>
            <a:extLst>
              <a:ext uri="{FF2B5EF4-FFF2-40B4-BE49-F238E27FC236}">
                <a16:creationId xmlns:a16="http://schemas.microsoft.com/office/drawing/2014/main" id="{D22772C3-5B20-BF43-94CE-F06CE57C4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152401"/>
            <a:ext cx="5632450" cy="5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0000FF"/>
                </a:solidFill>
              </a:rPr>
              <a:t>Lab Application of Beer</a:t>
            </a:r>
            <a:r>
              <a:rPr lang="ja-JP" altLang="en-US" sz="3200">
                <a:solidFill>
                  <a:srgbClr val="0000FF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0000FF"/>
                </a:solidFill>
              </a:rPr>
              <a:t>s Law</a:t>
            </a:r>
            <a:endParaRPr lang="en-US" altLang="en-US" sz="3600" baseline="30000" dirty="0">
              <a:solidFill>
                <a:srgbClr val="0000FF"/>
              </a:solidFill>
            </a:endParaRPr>
          </a:p>
        </p:txBody>
      </p:sp>
      <p:graphicFrame>
        <p:nvGraphicFramePr>
          <p:cNvPr id="106499" name="Object 3">
            <a:extLst>
              <a:ext uri="{FF2B5EF4-FFF2-40B4-BE49-F238E27FC236}">
                <a16:creationId xmlns:a16="http://schemas.microsoft.com/office/drawing/2014/main" id="{C0D3CFDE-B532-434F-B10B-07E8D5AD8A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2145103"/>
              </p:ext>
            </p:extLst>
          </p:nvPr>
        </p:nvGraphicFramePr>
        <p:xfrm>
          <a:off x="1004453" y="897774"/>
          <a:ext cx="10153705" cy="5569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" name="Picture" r:id="rId3" imgW="5765800" imgH="3162300" progId="Word.Picture.8">
                  <p:embed/>
                </p:oleObj>
              </mc:Choice>
              <mc:Fallback>
                <p:oleObj name="Picture" r:id="rId3" imgW="5765800" imgH="3162300" progId="Word.Picture.8">
                  <p:embed/>
                  <p:pic>
                    <p:nvPicPr>
                      <p:cNvPr id="106499" name="Object 3">
                        <a:extLst>
                          <a:ext uri="{FF2B5EF4-FFF2-40B4-BE49-F238E27FC236}">
                            <a16:creationId xmlns:a16="http://schemas.microsoft.com/office/drawing/2014/main" id="{C0D3CFDE-B532-434F-B10B-07E8D5AD8A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4453" y="897774"/>
                        <a:ext cx="10153705" cy="55695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129528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54E46E-8BF3-E141-8BA3-6248793F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29" y="829994"/>
            <a:ext cx="4083674" cy="39462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A7976A-8400-8F4B-91B2-DF6793084EDB}"/>
              </a:ext>
            </a:extLst>
          </p:cNvPr>
          <p:cNvSpPr/>
          <p:nvPr/>
        </p:nvSpPr>
        <p:spPr>
          <a:xfrm>
            <a:off x="529884" y="5161895"/>
            <a:ext cx="47455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Wavelengths: 430 nm, 470 nm, 565 nm, 635 nm Connections: Wireless: Bluetooth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Wired: USB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731E442-5561-FD4D-802F-B17BE8555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0913" y="153065"/>
            <a:ext cx="3739805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dirty="0"/>
              <a:t>Using a </a:t>
            </a:r>
            <a:r>
              <a:rPr lang="en-US" altLang="en-US" sz="3200" dirty="0">
                <a:solidFill>
                  <a:srgbClr val="FF0000"/>
                </a:solidFill>
              </a:rPr>
              <a:t>C</a:t>
            </a:r>
            <a:r>
              <a:rPr lang="en-US" altLang="en-US" sz="3200" dirty="0">
                <a:solidFill>
                  <a:srgbClr val="FFC000"/>
                </a:solidFill>
              </a:rPr>
              <a:t>o</a:t>
            </a:r>
            <a:r>
              <a:rPr lang="en-US" altLang="en-US" sz="3200" dirty="0">
                <a:solidFill>
                  <a:srgbClr val="F6EA19"/>
                </a:solidFill>
              </a:rPr>
              <a:t>l</a:t>
            </a:r>
            <a:r>
              <a:rPr lang="en-US" altLang="en-US" sz="3200" dirty="0">
                <a:solidFill>
                  <a:srgbClr val="00B050"/>
                </a:solidFill>
              </a:rPr>
              <a:t>o</a:t>
            </a:r>
            <a:r>
              <a:rPr lang="en-US" altLang="en-US" sz="3200" dirty="0">
                <a:solidFill>
                  <a:srgbClr val="003CFF"/>
                </a:solidFill>
              </a:rPr>
              <a:t>r</a:t>
            </a:r>
            <a:r>
              <a:rPr lang="en-US" altLang="en-US" sz="3200" dirty="0">
                <a:solidFill>
                  <a:srgbClr val="002060"/>
                </a:solidFill>
              </a:rPr>
              <a:t>i</a:t>
            </a:r>
            <a:r>
              <a:rPr lang="en-US" altLang="en-US" sz="3200" dirty="0">
                <a:solidFill>
                  <a:srgbClr val="7030A0"/>
                </a:solidFill>
              </a:rPr>
              <a:t>m</a:t>
            </a:r>
            <a:r>
              <a:rPr lang="en-US" altLang="en-US" sz="3200" dirty="0">
                <a:solidFill>
                  <a:srgbClr val="FF40FF"/>
                </a:solidFill>
              </a:rPr>
              <a:t>e</a:t>
            </a:r>
            <a:r>
              <a:rPr lang="en-US" altLang="en-US" sz="3200" dirty="0">
                <a:solidFill>
                  <a:srgbClr val="00FDFF"/>
                </a:solidFill>
              </a:rPr>
              <a:t>t</a:t>
            </a:r>
            <a:r>
              <a:rPr lang="en-US" altLang="en-US" sz="3200" dirty="0">
                <a:solidFill>
                  <a:schemeClr val="accent2">
                    <a:lumMod val="75000"/>
                  </a:schemeClr>
                </a:solidFill>
              </a:rPr>
              <a:t>e</a:t>
            </a:r>
            <a:r>
              <a:rPr lang="en-US" altLang="en-US" sz="3200" dirty="0">
                <a:solidFill>
                  <a:schemeClr val="bg2">
                    <a:lumMod val="50000"/>
                  </a:schemeClr>
                </a:solidFill>
              </a:rPr>
              <a:t>r</a:t>
            </a:r>
            <a:endParaRPr lang="en-US" altLang="en-US" sz="3600" baseline="30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FA2B86-FC69-4649-B5D9-3F0836508E51}"/>
              </a:ext>
            </a:extLst>
          </p:cNvPr>
          <p:cNvSpPr txBox="1"/>
          <p:nvPr/>
        </p:nvSpPr>
        <p:spPr>
          <a:xfrm>
            <a:off x="5275385" y="735276"/>
            <a:ext cx="656470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b="1" dirty="0"/>
              <a:t>A colorimeter has a set number of LEDs that produce only very specific wavelengths that can be passed through a solution. 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b="1" dirty="0"/>
              <a:t>The wavelength selected for a particular sample should be on the opposite side of the color wheel in order for the solution to absorb it well.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b="1" dirty="0"/>
              <a:t>Try each wavelength with your solution to measure the absorbances, then select the LED that produces the highest value.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b="1" dirty="0"/>
              <a:t>Place a cuvette filled with distilled water (called a blank) in the chamber, then calibrate the colorimeter.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b="1" dirty="0"/>
              <a:t>Measure the absorbance of each sample and plot it versus its concentration (Beer’s Law).</a:t>
            </a:r>
          </a:p>
        </p:txBody>
      </p:sp>
    </p:spTree>
    <p:extLst>
      <p:ext uri="{BB962C8B-B14F-4D97-AF65-F5344CB8AC3E}">
        <p14:creationId xmlns:p14="http://schemas.microsoft.com/office/powerpoint/2010/main" val="38832395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2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D29F89-02ED-C742-9D94-EE5E95DC5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447" y="0"/>
            <a:ext cx="9666858" cy="667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7647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BF843A-2CB7-CF45-BEA7-6957AEF4FE7D}"/>
              </a:ext>
            </a:extLst>
          </p:cNvPr>
          <p:cNvSpPr/>
          <p:nvPr/>
        </p:nvSpPr>
        <p:spPr>
          <a:xfrm>
            <a:off x="3664076" y="0"/>
            <a:ext cx="49639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3200" b="1" dirty="0">
                <a:latin typeface="Times" pitchFamily="2" charset="0"/>
              </a:rPr>
              <a:t>Using a Spectrophotometer</a:t>
            </a:r>
            <a:endParaRPr lang="en-US" altLang="en-US" sz="3200" b="1" baseline="30000" dirty="0">
              <a:latin typeface="Time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5E01E8-D2AF-2042-A555-A6DCD6A43EB5}"/>
              </a:ext>
            </a:extLst>
          </p:cNvPr>
          <p:cNvSpPr txBox="1"/>
          <p:nvPr/>
        </p:nvSpPr>
        <p:spPr>
          <a:xfrm>
            <a:off x="4999356" y="700419"/>
            <a:ext cx="6996272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b="1" dirty="0"/>
              <a:t>Capable of connecting wirelessly or by USB, this device can easily collect a full wavelength spectrum (absorbance, percent transmission, or intensity) in less than one second. 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b="1" dirty="0"/>
              <a:t>Determine peak wavelength to collect data on solution concentration for studies of Beer’s law or to monitor rates of reaction.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0735DE-5D23-9A46-AB6B-DC4624E88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5" y="1094492"/>
            <a:ext cx="4632804" cy="40331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A64784-B0ED-4848-86AB-D311315061C7}"/>
              </a:ext>
            </a:extLst>
          </p:cNvPr>
          <p:cNvSpPr/>
          <p:nvPr/>
        </p:nvSpPr>
        <p:spPr>
          <a:xfrm>
            <a:off x="436098" y="5300157"/>
            <a:ext cx="39811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Wavelength Range: 380 nm–950 nm Support for fluorescence: Two excitation sources centered at 405 nm and 500 nm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A3DEA4-9893-6E43-81FA-F09A127D6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0" y="3570664"/>
            <a:ext cx="4993484" cy="311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432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365</Words>
  <Application>Microsoft Macintosh PowerPoint</Application>
  <PresentationFormat>Widescreen</PresentationFormat>
  <Paragraphs>27</Paragraphs>
  <Slides>10</Slides>
  <Notes>0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ＭＳ Ｐゴシック</vt:lpstr>
      <vt:lpstr>Arial</vt:lpstr>
      <vt:lpstr>Calibri</vt:lpstr>
      <vt:lpstr>Calibri Light</vt:lpstr>
      <vt:lpstr>Times</vt:lpstr>
      <vt:lpstr>Times New Roman</vt:lpstr>
      <vt:lpstr>Office Theme</vt:lpstr>
      <vt:lpstr>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MCase</dc:creator>
  <cp:lastModifiedBy>MCase</cp:lastModifiedBy>
  <cp:revision>29</cp:revision>
  <dcterms:created xsi:type="dcterms:W3CDTF">2020-05-18T15:07:38Z</dcterms:created>
  <dcterms:modified xsi:type="dcterms:W3CDTF">2020-05-20T18:23:52Z</dcterms:modified>
</cp:coreProperties>
</file>